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2" r:id="rId2"/>
    <p:sldId id="257" r:id="rId3"/>
    <p:sldId id="258" r:id="rId4"/>
    <p:sldId id="260" r:id="rId5"/>
    <p:sldId id="261"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6FBD4C-478B-4183-8A0C-E9EA9E267F1C}" type="datetimeFigureOut">
              <a:rPr lang="en-GB" smtClean="0"/>
              <a:t>03/11/2018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97C78-7581-4AE0-A3BF-1018B072ACDD}" type="slidenum">
              <a:rPr lang="en-GB" smtClean="0"/>
              <a:t>‹#›</a:t>
            </a:fld>
            <a:endParaRPr lang="en-GB"/>
          </a:p>
        </p:txBody>
      </p:sp>
    </p:spTree>
    <p:extLst>
      <p:ext uri="{BB962C8B-B14F-4D97-AF65-F5344CB8AC3E}">
        <p14:creationId xmlns:p14="http://schemas.microsoft.com/office/powerpoint/2010/main" val="1524524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should work in small groups to try and work out the definition.</a:t>
            </a:r>
          </a:p>
        </p:txBody>
      </p:sp>
      <p:sp>
        <p:nvSpPr>
          <p:cNvPr id="4" name="Slide Number Placeholder 3"/>
          <p:cNvSpPr>
            <a:spLocks noGrp="1"/>
          </p:cNvSpPr>
          <p:nvPr>
            <p:ph type="sldNum" sz="quarter" idx="5"/>
          </p:nvPr>
        </p:nvSpPr>
        <p:spPr/>
        <p:txBody>
          <a:bodyPr/>
          <a:lstStyle/>
          <a:p>
            <a:fld id="{E0797C78-7581-4AE0-A3BF-1018B072ACDD}" type="slidenum">
              <a:rPr lang="en-GB" smtClean="0"/>
              <a:t>2</a:t>
            </a:fld>
            <a:endParaRPr lang="en-GB"/>
          </a:p>
        </p:txBody>
      </p:sp>
    </p:spTree>
    <p:extLst>
      <p:ext uri="{BB962C8B-B14F-4D97-AF65-F5344CB8AC3E}">
        <p14:creationId xmlns:p14="http://schemas.microsoft.com/office/powerpoint/2010/main" val="2456680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each image. Discuss how it forms a community and how this is linked to identity. E.g. religious community, fan community (sport, music) geographical community, school community. Discuss how each are important and why some might be more important than others, but how this can vary from person to person. </a:t>
            </a:r>
          </a:p>
        </p:txBody>
      </p:sp>
      <p:sp>
        <p:nvSpPr>
          <p:cNvPr id="4" name="Slide Number Placeholder 3"/>
          <p:cNvSpPr>
            <a:spLocks noGrp="1"/>
          </p:cNvSpPr>
          <p:nvPr>
            <p:ph type="sldNum" sz="quarter" idx="5"/>
          </p:nvPr>
        </p:nvSpPr>
        <p:spPr/>
        <p:txBody>
          <a:bodyPr/>
          <a:lstStyle/>
          <a:p>
            <a:fld id="{E0797C78-7581-4AE0-A3BF-1018B072ACDD}" type="slidenum">
              <a:rPr lang="en-GB" smtClean="0"/>
              <a:t>3</a:t>
            </a:fld>
            <a:endParaRPr lang="en-GB"/>
          </a:p>
        </p:txBody>
      </p:sp>
    </p:spTree>
    <p:extLst>
      <p:ext uri="{BB962C8B-B14F-4D97-AF65-F5344CB8AC3E}">
        <p14:creationId xmlns:p14="http://schemas.microsoft.com/office/powerpoint/2010/main" val="1598029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concept of ‘neighbourhood’ where would your students say they are from?</a:t>
            </a:r>
          </a:p>
        </p:txBody>
      </p:sp>
      <p:sp>
        <p:nvSpPr>
          <p:cNvPr id="4" name="Slide Number Placeholder 3"/>
          <p:cNvSpPr>
            <a:spLocks noGrp="1"/>
          </p:cNvSpPr>
          <p:nvPr>
            <p:ph type="sldNum" sz="quarter" idx="5"/>
          </p:nvPr>
        </p:nvSpPr>
        <p:spPr/>
        <p:txBody>
          <a:bodyPr/>
          <a:lstStyle/>
          <a:p>
            <a:fld id="{E0797C78-7581-4AE0-A3BF-1018B072ACDD}" type="slidenum">
              <a:rPr lang="en-GB" smtClean="0"/>
              <a:t>4</a:t>
            </a:fld>
            <a:endParaRPr lang="en-GB"/>
          </a:p>
        </p:txBody>
      </p:sp>
    </p:spTree>
    <p:extLst>
      <p:ext uri="{BB962C8B-B14F-4D97-AF65-F5344CB8AC3E}">
        <p14:creationId xmlns:p14="http://schemas.microsoft.com/office/powerpoint/2010/main" val="3880389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could be done in groups so that students work with others from the same neighbourhood. Students could brainstorm responses and then discuss as a whole. Consider why and how people might have different opinions about the same community. </a:t>
            </a:r>
          </a:p>
        </p:txBody>
      </p:sp>
      <p:sp>
        <p:nvSpPr>
          <p:cNvPr id="4" name="Slide Number Placeholder 3"/>
          <p:cNvSpPr>
            <a:spLocks noGrp="1"/>
          </p:cNvSpPr>
          <p:nvPr>
            <p:ph type="sldNum" sz="quarter" idx="5"/>
          </p:nvPr>
        </p:nvSpPr>
        <p:spPr/>
        <p:txBody>
          <a:bodyPr/>
          <a:lstStyle/>
          <a:p>
            <a:fld id="{E0797C78-7581-4AE0-A3BF-1018B072ACDD}" type="slidenum">
              <a:rPr lang="en-GB" smtClean="0"/>
              <a:t>5</a:t>
            </a:fld>
            <a:endParaRPr lang="en-GB"/>
          </a:p>
        </p:txBody>
      </p:sp>
    </p:spTree>
    <p:extLst>
      <p:ext uri="{BB962C8B-B14F-4D97-AF65-F5344CB8AC3E}">
        <p14:creationId xmlns:p14="http://schemas.microsoft.com/office/powerpoint/2010/main" val="623894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 reflection activity. This could be done individually on post its notes, in exercise books if used. Or as a final discussion. </a:t>
            </a:r>
          </a:p>
        </p:txBody>
      </p:sp>
      <p:sp>
        <p:nvSpPr>
          <p:cNvPr id="4" name="Slide Number Placeholder 3"/>
          <p:cNvSpPr>
            <a:spLocks noGrp="1"/>
          </p:cNvSpPr>
          <p:nvPr>
            <p:ph type="sldNum" sz="quarter" idx="5"/>
          </p:nvPr>
        </p:nvSpPr>
        <p:spPr/>
        <p:txBody>
          <a:bodyPr/>
          <a:lstStyle/>
          <a:p>
            <a:fld id="{E0797C78-7581-4AE0-A3BF-1018B072ACDD}" type="slidenum">
              <a:rPr lang="en-GB" smtClean="0"/>
              <a:t>6</a:t>
            </a:fld>
            <a:endParaRPr lang="en-GB"/>
          </a:p>
        </p:txBody>
      </p:sp>
    </p:spTree>
    <p:extLst>
      <p:ext uri="{BB962C8B-B14F-4D97-AF65-F5344CB8AC3E}">
        <p14:creationId xmlns:p14="http://schemas.microsoft.com/office/powerpoint/2010/main" val="2493591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A8A5B-93C4-4C8D-BD2E-691656A29F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7D33BE4-0FF4-4242-96F7-B216763EB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0DE8C21-B252-45DF-B222-E6C9AF206A45}"/>
              </a:ext>
            </a:extLst>
          </p:cNvPr>
          <p:cNvSpPr>
            <a:spLocks noGrp="1"/>
          </p:cNvSpPr>
          <p:nvPr>
            <p:ph type="dt" sz="half" idx="10"/>
          </p:nvPr>
        </p:nvSpPr>
        <p:spPr/>
        <p:txBody>
          <a:bodyPr/>
          <a:lstStyle/>
          <a:p>
            <a:fld id="{94202A56-51D1-4E72-A8FC-6C4A721A8C39}" type="datetimeFigureOut">
              <a:rPr lang="en-GB" smtClean="0"/>
              <a:t>03/11/2018</a:t>
            </a:fld>
            <a:endParaRPr lang="en-GB"/>
          </a:p>
        </p:txBody>
      </p:sp>
      <p:sp>
        <p:nvSpPr>
          <p:cNvPr id="5" name="Footer Placeholder 4">
            <a:extLst>
              <a:ext uri="{FF2B5EF4-FFF2-40B4-BE49-F238E27FC236}">
                <a16:creationId xmlns:a16="http://schemas.microsoft.com/office/drawing/2014/main" id="{92D680C2-3F54-4737-AED2-4A9A7554E0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E07A0A-1983-4939-A130-C67FD22D630A}"/>
              </a:ext>
            </a:extLst>
          </p:cNvPr>
          <p:cNvSpPr>
            <a:spLocks noGrp="1"/>
          </p:cNvSpPr>
          <p:nvPr>
            <p:ph type="sldNum" sz="quarter" idx="12"/>
          </p:nvPr>
        </p:nvSpPr>
        <p:spPr/>
        <p:txBody>
          <a:bodyPr/>
          <a:lstStyle/>
          <a:p>
            <a:fld id="{4F8CC90E-7D8D-4BA3-A3F0-545A8B5005D4}" type="slidenum">
              <a:rPr lang="en-GB" smtClean="0"/>
              <a:t>‹#›</a:t>
            </a:fld>
            <a:endParaRPr lang="en-GB"/>
          </a:p>
        </p:txBody>
      </p:sp>
    </p:spTree>
    <p:extLst>
      <p:ext uri="{BB962C8B-B14F-4D97-AF65-F5344CB8AC3E}">
        <p14:creationId xmlns:p14="http://schemas.microsoft.com/office/powerpoint/2010/main" val="342704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D90AC-CC12-48AA-A611-6CC39B4558E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702CA4-7382-416E-8E91-6FF81FD354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41F830-1DFA-4114-827F-6FA67323564E}"/>
              </a:ext>
            </a:extLst>
          </p:cNvPr>
          <p:cNvSpPr>
            <a:spLocks noGrp="1"/>
          </p:cNvSpPr>
          <p:nvPr>
            <p:ph type="dt" sz="half" idx="10"/>
          </p:nvPr>
        </p:nvSpPr>
        <p:spPr/>
        <p:txBody>
          <a:bodyPr/>
          <a:lstStyle/>
          <a:p>
            <a:fld id="{94202A56-51D1-4E72-A8FC-6C4A721A8C39}" type="datetimeFigureOut">
              <a:rPr lang="en-GB" smtClean="0"/>
              <a:t>03/11/2018</a:t>
            </a:fld>
            <a:endParaRPr lang="en-GB"/>
          </a:p>
        </p:txBody>
      </p:sp>
      <p:sp>
        <p:nvSpPr>
          <p:cNvPr id="5" name="Footer Placeholder 4">
            <a:extLst>
              <a:ext uri="{FF2B5EF4-FFF2-40B4-BE49-F238E27FC236}">
                <a16:creationId xmlns:a16="http://schemas.microsoft.com/office/drawing/2014/main" id="{E3D1D700-D403-404B-9BA4-869DADC273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BB043F-8792-4A79-BACB-81FFFD62CB53}"/>
              </a:ext>
            </a:extLst>
          </p:cNvPr>
          <p:cNvSpPr>
            <a:spLocks noGrp="1"/>
          </p:cNvSpPr>
          <p:nvPr>
            <p:ph type="sldNum" sz="quarter" idx="12"/>
          </p:nvPr>
        </p:nvSpPr>
        <p:spPr/>
        <p:txBody>
          <a:bodyPr/>
          <a:lstStyle/>
          <a:p>
            <a:fld id="{4F8CC90E-7D8D-4BA3-A3F0-545A8B5005D4}" type="slidenum">
              <a:rPr lang="en-GB" smtClean="0"/>
              <a:t>‹#›</a:t>
            </a:fld>
            <a:endParaRPr lang="en-GB"/>
          </a:p>
        </p:txBody>
      </p:sp>
    </p:spTree>
    <p:extLst>
      <p:ext uri="{BB962C8B-B14F-4D97-AF65-F5344CB8AC3E}">
        <p14:creationId xmlns:p14="http://schemas.microsoft.com/office/powerpoint/2010/main" val="3834530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7BCFB2-65A8-4BAD-B0BD-006B26D3F9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046865-3CEA-48AB-B2F4-00914590883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39ACB4-7437-4D03-A708-576B72819FBB}"/>
              </a:ext>
            </a:extLst>
          </p:cNvPr>
          <p:cNvSpPr>
            <a:spLocks noGrp="1"/>
          </p:cNvSpPr>
          <p:nvPr>
            <p:ph type="dt" sz="half" idx="10"/>
          </p:nvPr>
        </p:nvSpPr>
        <p:spPr/>
        <p:txBody>
          <a:bodyPr/>
          <a:lstStyle/>
          <a:p>
            <a:fld id="{94202A56-51D1-4E72-A8FC-6C4A721A8C39}" type="datetimeFigureOut">
              <a:rPr lang="en-GB" smtClean="0"/>
              <a:t>03/11/2018</a:t>
            </a:fld>
            <a:endParaRPr lang="en-GB"/>
          </a:p>
        </p:txBody>
      </p:sp>
      <p:sp>
        <p:nvSpPr>
          <p:cNvPr id="5" name="Footer Placeholder 4">
            <a:extLst>
              <a:ext uri="{FF2B5EF4-FFF2-40B4-BE49-F238E27FC236}">
                <a16:creationId xmlns:a16="http://schemas.microsoft.com/office/drawing/2014/main" id="{D30F8A58-1435-4963-A718-C9D032E061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970A9C-1CD9-4831-9573-F67507CE627E}"/>
              </a:ext>
            </a:extLst>
          </p:cNvPr>
          <p:cNvSpPr>
            <a:spLocks noGrp="1"/>
          </p:cNvSpPr>
          <p:nvPr>
            <p:ph type="sldNum" sz="quarter" idx="12"/>
          </p:nvPr>
        </p:nvSpPr>
        <p:spPr/>
        <p:txBody>
          <a:bodyPr/>
          <a:lstStyle/>
          <a:p>
            <a:fld id="{4F8CC90E-7D8D-4BA3-A3F0-545A8B5005D4}" type="slidenum">
              <a:rPr lang="en-GB" smtClean="0"/>
              <a:t>‹#›</a:t>
            </a:fld>
            <a:endParaRPr lang="en-GB"/>
          </a:p>
        </p:txBody>
      </p:sp>
    </p:spTree>
    <p:extLst>
      <p:ext uri="{BB962C8B-B14F-4D97-AF65-F5344CB8AC3E}">
        <p14:creationId xmlns:p14="http://schemas.microsoft.com/office/powerpoint/2010/main" val="709430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1A8DF-1969-4851-9292-36F248AD7E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C004BB-1667-4213-AFB2-85CE4606005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A99EC4-E6ED-4B69-AB18-BDE3E508A37D}"/>
              </a:ext>
            </a:extLst>
          </p:cNvPr>
          <p:cNvSpPr>
            <a:spLocks noGrp="1"/>
          </p:cNvSpPr>
          <p:nvPr>
            <p:ph type="dt" sz="half" idx="10"/>
          </p:nvPr>
        </p:nvSpPr>
        <p:spPr/>
        <p:txBody>
          <a:bodyPr/>
          <a:lstStyle/>
          <a:p>
            <a:fld id="{94202A56-51D1-4E72-A8FC-6C4A721A8C39}" type="datetimeFigureOut">
              <a:rPr lang="en-GB" smtClean="0"/>
              <a:t>03/11/2018</a:t>
            </a:fld>
            <a:endParaRPr lang="en-GB"/>
          </a:p>
        </p:txBody>
      </p:sp>
      <p:sp>
        <p:nvSpPr>
          <p:cNvPr id="5" name="Footer Placeholder 4">
            <a:extLst>
              <a:ext uri="{FF2B5EF4-FFF2-40B4-BE49-F238E27FC236}">
                <a16:creationId xmlns:a16="http://schemas.microsoft.com/office/drawing/2014/main" id="{4C6B1961-9EFD-48CF-A693-6989737E9F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0504A4-39BD-484E-9A7B-E54BEB810E11}"/>
              </a:ext>
            </a:extLst>
          </p:cNvPr>
          <p:cNvSpPr>
            <a:spLocks noGrp="1"/>
          </p:cNvSpPr>
          <p:nvPr>
            <p:ph type="sldNum" sz="quarter" idx="12"/>
          </p:nvPr>
        </p:nvSpPr>
        <p:spPr/>
        <p:txBody>
          <a:bodyPr/>
          <a:lstStyle/>
          <a:p>
            <a:fld id="{4F8CC90E-7D8D-4BA3-A3F0-545A8B5005D4}" type="slidenum">
              <a:rPr lang="en-GB" smtClean="0"/>
              <a:t>‹#›</a:t>
            </a:fld>
            <a:endParaRPr lang="en-GB"/>
          </a:p>
        </p:txBody>
      </p:sp>
    </p:spTree>
    <p:extLst>
      <p:ext uri="{BB962C8B-B14F-4D97-AF65-F5344CB8AC3E}">
        <p14:creationId xmlns:p14="http://schemas.microsoft.com/office/powerpoint/2010/main" val="174654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D507-B66D-409A-BEFE-DE3453E61F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FA82DB-8469-4E60-BDBD-9BB5FE8AE8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201BE60-23AF-4985-ADEF-CC94A33D74C9}"/>
              </a:ext>
            </a:extLst>
          </p:cNvPr>
          <p:cNvSpPr>
            <a:spLocks noGrp="1"/>
          </p:cNvSpPr>
          <p:nvPr>
            <p:ph type="dt" sz="half" idx="10"/>
          </p:nvPr>
        </p:nvSpPr>
        <p:spPr/>
        <p:txBody>
          <a:bodyPr/>
          <a:lstStyle/>
          <a:p>
            <a:fld id="{94202A56-51D1-4E72-A8FC-6C4A721A8C39}" type="datetimeFigureOut">
              <a:rPr lang="en-GB" smtClean="0"/>
              <a:t>03/11/2018</a:t>
            </a:fld>
            <a:endParaRPr lang="en-GB"/>
          </a:p>
        </p:txBody>
      </p:sp>
      <p:sp>
        <p:nvSpPr>
          <p:cNvPr id="5" name="Footer Placeholder 4">
            <a:extLst>
              <a:ext uri="{FF2B5EF4-FFF2-40B4-BE49-F238E27FC236}">
                <a16:creationId xmlns:a16="http://schemas.microsoft.com/office/drawing/2014/main" id="{6EEE58CC-DB88-455E-ADE8-675780C754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538DCD-8859-4B40-80FD-2E9404E37EFE}"/>
              </a:ext>
            </a:extLst>
          </p:cNvPr>
          <p:cNvSpPr>
            <a:spLocks noGrp="1"/>
          </p:cNvSpPr>
          <p:nvPr>
            <p:ph type="sldNum" sz="quarter" idx="12"/>
          </p:nvPr>
        </p:nvSpPr>
        <p:spPr/>
        <p:txBody>
          <a:bodyPr/>
          <a:lstStyle/>
          <a:p>
            <a:fld id="{4F8CC90E-7D8D-4BA3-A3F0-545A8B5005D4}" type="slidenum">
              <a:rPr lang="en-GB" smtClean="0"/>
              <a:t>‹#›</a:t>
            </a:fld>
            <a:endParaRPr lang="en-GB"/>
          </a:p>
        </p:txBody>
      </p:sp>
    </p:spTree>
    <p:extLst>
      <p:ext uri="{BB962C8B-B14F-4D97-AF65-F5344CB8AC3E}">
        <p14:creationId xmlns:p14="http://schemas.microsoft.com/office/powerpoint/2010/main" val="644927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642CA-BE98-462F-B4DB-564531014E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58ECBD-5363-4DE3-91BE-844E3ADB9CC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2196B35-03AB-4C50-8774-8966FF220FB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D60884E-A6DD-4CC5-8843-C2144E5DB5B6}"/>
              </a:ext>
            </a:extLst>
          </p:cNvPr>
          <p:cNvSpPr>
            <a:spLocks noGrp="1"/>
          </p:cNvSpPr>
          <p:nvPr>
            <p:ph type="dt" sz="half" idx="10"/>
          </p:nvPr>
        </p:nvSpPr>
        <p:spPr/>
        <p:txBody>
          <a:bodyPr/>
          <a:lstStyle/>
          <a:p>
            <a:fld id="{94202A56-51D1-4E72-A8FC-6C4A721A8C39}" type="datetimeFigureOut">
              <a:rPr lang="en-GB" smtClean="0"/>
              <a:t>03/11/2018</a:t>
            </a:fld>
            <a:endParaRPr lang="en-GB"/>
          </a:p>
        </p:txBody>
      </p:sp>
      <p:sp>
        <p:nvSpPr>
          <p:cNvPr id="6" name="Footer Placeholder 5">
            <a:extLst>
              <a:ext uri="{FF2B5EF4-FFF2-40B4-BE49-F238E27FC236}">
                <a16:creationId xmlns:a16="http://schemas.microsoft.com/office/drawing/2014/main" id="{AE8D6159-7DCA-4E29-933E-FEB86BCAA9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BCF4C9-E74B-4ABC-9AD5-3BB0AF0A34C1}"/>
              </a:ext>
            </a:extLst>
          </p:cNvPr>
          <p:cNvSpPr>
            <a:spLocks noGrp="1"/>
          </p:cNvSpPr>
          <p:nvPr>
            <p:ph type="sldNum" sz="quarter" idx="12"/>
          </p:nvPr>
        </p:nvSpPr>
        <p:spPr/>
        <p:txBody>
          <a:bodyPr/>
          <a:lstStyle/>
          <a:p>
            <a:fld id="{4F8CC90E-7D8D-4BA3-A3F0-545A8B5005D4}" type="slidenum">
              <a:rPr lang="en-GB" smtClean="0"/>
              <a:t>‹#›</a:t>
            </a:fld>
            <a:endParaRPr lang="en-GB"/>
          </a:p>
        </p:txBody>
      </p:sp>
    </p:spTree>
    <p:extLst>
      <p:ext uri="{BB962C8B-B14F-4D97-AF65-F5344CB8AC3E}">
        <p14:creationId xmlns:p14="http://schemas.microsoft.com/office/powerpoint/2010/main" val="3708118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A69F1-01D2-4F3A-8891-6BBA7F2E90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7566A3-0CD5-4743-826C-D963EFB4A5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78639CC-B88F-4882-B40F-FB7C821840A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D412A9-6E86-4F68-A34D-68D93F072D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11FEDF-4836-44A3-861E-EEFAD2993C9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CF35CE2-8F1B-443D-BA83-F0CE85139031}"/>
              </a:ext>
            </a:extLst>
          </p:cNvPr>
          <p:cNvSpPr>
            <a:spLocks noGrp="1"/>
          </p:cNvSpPr>
          <p:nvPr>
            <p:ph type="dt" sz="half" idx="10"/>
          </p:nvPr>
        </p:nvSpPr>
        <p:spPr/>
        <p:txBody>
          <a:bodyPr/>
          <a:lstStyle/>
          <a:p>
            <a:fld id="{94202A56-51D1-4E72-A8FC-6C4A721A8C39}" type="datetimeFigureOut">
              <a:rPr lang="en-GB" smtClean="0"/>
              <a:t>03/11/2018</a:t>
            </a:fld>
            <a:endParaRPr lang="en-GB"/>
          </a:p>
        </p:txBody>
      </p:sp>
      <p:sp>
        <p:nvSpPr>
          <p:cNvPr id="8" name="Footer Placeholder 7">
            <a:extLst>
              <a:ext uri="{FF2B5EF4-FFF2-40B4-BE49-F238E27FC236}">
                <a16:creationId xmlns:a16="http://schemas.microsoft.com/office/drawing/2014/main" id="{40AD1443-F572-48CA-9ED9-D17388BE451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6FC1B19-65B8-4A7C-8856-513585EAC75A}"/>
              </a:ext>
            </a:extLst>
          </p:cNvPr>
          <p:cNvSpPr>
            <a:spLocks noGrp="1"/>
          </p:cNvSpPr>
          <p:nvPr>
            <p:ph type="sldNum" sz="quarter" idx="12"/>
          </p:nvPr>
        </p:nvSpPr>
        <p:spPr/>
        <p:txBody>
          <a:bodyPr/>
          <a:lstStyle/>
          <a:p>
            <a:fld id="{4F8CC90E-7D8D-4BA3-A3F0-545A8B5005D4}" type="slidenum">
              <a:rPr lang="en-GB" smtClean="0"/>
              <a:t>‹#›</a:t>
            </a:fld>
            <a:endParaRPr lang="en-GB"/>
          </a:p>
        </p:txBody>
      </p:sp>
    </p:spTree>
    <p:extLst>
      <p:ext uri="{BB962C8B-B14F-4D97-AF65-F5344CB8AC3E}">
        <p14:creationId xmlns:p14="http://schemas.microsoft.com/office/powerpoint/2010/main" val="4126406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C707-9516-45BA-A001-1F7D01407B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0C1C4B7-C61E-4B66-BDEE-5F72B14DABA9}"/>
              </a:ext>
            </a:extLst>
          </p:cNvPr>
          <p:cNvSpPr>
            <a:spLocks noGrp="1"/>
          </p:cNvSpPr>
          <p:nvPr>
            <p:ph type="dt" sz="half" idx="10"/>
          </p:nvPr>
        </p:nvSpPr>
        <p:spPr/>
        <p:txBody>
          <a:bodyPr/>
          <a:lstStyle/>
          <a:p>
            <a:fld id="{94202A56-51D1-4E72-A8FC-6C4A721A8C39}" type="datetimeFigureOut">
              <a:rPr lang="en-GB" smtClean="0"/>
              <a:t>03/11/2018</a:t>
            </a:fld>
            <a:endParaRPr lang="en-GB"/>
          </a:p>
        </p:txBody>
      </p:sp>
      <p:sp>
        <p:nvSpPr>
          <p:cNvPr id="4" name="Footer Placeholder 3">
            <a:extLst>
              <a:ext uri="{FF2B5EF4-FFF2-40B4-BE49-F238E27FC236}">
                <a16:creationId xmlns:a16="http://schemas.microsoft.com/office/drawing/2014/main" id="{935BA3C2-A0CB-4253-8FB3-C07E6C368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172B06E-A67F-4BA9-A995-347B5738C000}"/>
              </a:ext>
            </a:extLst>
          </p:cNvPr>
          <p:cNvSpPr>
            <a:spLocks noGrp="1"/>
          </p:cNvSpPr>
          <p:nvPr>
            <p:ph type="sldNum" sz="quarter" idx="12"/>
          </p:nvPr>
        </p:nvSpPr>
        <p:spPr/>
        <p:txBody>
          <a:bodyPr/>
          <a:lstStyle/>
          <a:p>
            <a:fld id="{4F8CC90E-7D8D-4BA3-A3F0-545A8B5005D4}" type="slidenum">
              <a:rPr lang="en-GB" smtClean="0"/>
              <a:t>‹#›</a:t>
            </a:fld>
            <a:endParaRPr lang="en-GB"/>
          </a:p>
        </p:txBody>
      </p:sp>
    </p:spTree>
    <p:extLst>
      <p:ext uri="{BB962C8B-B14F-4D97-AF65-F5344CB8AC3E}">
        <p14:creationId xmlns:p14="http://schemas.microsoft.com/office/powerpoint/2010/main" val="4193359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B86E70-C14F-44AD-A254-5A3543977831}"/>
              </a:ext>
            </a:extLst>
          </p:cNvPr>
          <p:cNvSpPr>
            <a:spLocks noGrp="1"/>
          </p:cNvSpPr>
          <p:nvPr>
            <p:ph type="dt" sz="half" idx="10"/>
          </p:nvPr>
        </p:nvSpPr>
        <p:spPr/>
        <p:txBody>
          <a:bodyPr/>
          <a:lstStyle/>
          <a:p>
            <a:fld id="{94202A56-51D1-4E72-A8FC-6C4A721A8C39}" type="datetimeFigureOut">
              <a:rPr lang="en-GB" smtClean="0"/>
              <a:t>03/11/2018</a:t>
            </a:fld>
            <a:endParaRPr lang="en-GB"/>
          </a:p>
        </p:txBody>
      </p:sp>
      <p:sp>
        <p:nvSpPr>
          <p:cNvPr id="3" name="Footer Placeholder 2">
            <a:extLst>
              <a:ext uri="{FF2B5EF4-FFF2-40B4-BE49-F238E27FC236}">
                <a16:creationId xmlns:a16="http://schemas.microsoft.com/office/drawing/2014/main" id="{5159AF86-DE36-44EF-A615-D07BA58C531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36B079B-6D1D-431D-8904-FFE77D563866}"/>
              </a:ext>
            </a:extLst>
          </p:cNvPr>
          <p:cNvSpPr>
            <a:spLocks noGrp="1"/>
          </p:cNvSpPr>
          <p:nvPr>
            <p:ph type="sldNum" sz="quarter" idx="12"/>
          </p:nvPr>
        </p:nvSpPr>
        <p:spPr/>
        <p:txBody>
          <a:bodyPr/>
          <a:lstStyle/>
          <a:p>
            <a:fld id="{4F8CC90E-7D8D-4BA3-A3F0-545A8B5005D4}" type="slidenum">
              <a:rPr lang="en-GB" smtClean="0"/>
              <a:t>‹#›</a:t>
            </a:fld>
            <a:endParaRPr lang="en-GB"/>
          </a:p>
        </p:txBody>
      </p:sp>
    </p:spTree>
    <p:extLst>
      <p:ext uri="{BB962C8B-B14F-4D97-AF65-F5344CB8AC3E}">
        <p14:creationId xmlns:p14="http://schemas.microsoft.com/office/powerpoint/2010/main" val="2294374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BB31B-A0DD-4BC1-B081-535E508359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3C0FB85-F3A5-436A-B325-B69D2B87D1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EF7B2F0-06AC-419A-94F2-FAF5280911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2235DD-DC37-46F1-83AF-794E479E75CE}"/>
              </a:ext>
            </a:extLst>
          </p:cNvPr>
          <p:cNvSpPr>
            <a:spLocks noGrp="1"/>
          </p:cNvSpPr>
          <p:nvPr>
            <p:ph type="dt" sz="half" idx="10"/>
          </p:nvPr>
        </p:nvSpPr>
        <p:spPr/>
        <p:txBody>
          <a:bodyPr/>
          <a:lstStyle/>
          <a:p>
            <a:fld id="{94202A56-51D1-4E72-A8FC-6C4A721A8C39}" type="datetimeFigureOut">
              <a:rPr lang="en-GB" smtClean="0"/>
              <a:t>03/11/2018</a:t>
            </a:fld>
            <a:endParaRPr lang="en-GB"/>
          </a:p>
        </p:txBody>
      </p:sp>
      <p:sp>
        <p:nvSpPr>
          <p:cNvPr id="6" name="Footer Placeholder 5">
            <a:extLst>
              <a:ext uri="{FF2B5EF4-FFF2-40B4-BE49-F238E27FC236}">
                <a16:creationId xmlns:a16="http://schemas.microsoft.com/office/drawing/2014/main" id="{80F5F5CB-8489-4B51-B879-8558EF39FB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729965-1376-4937-85BF-43AD33160484}"/>
              </a:ext>
            </a:extLst>
          </p:cNvPr>
          <p:cNvSpPr>
            <a:spLocks noGrp="1"/>
          </p:cNvSpPr>
          <p:nvPr>
            <p:ph type="sldNum" sz="quarter" idx="12"/>
          </p:nvPr>
        </p:nvSpPr>
        <p:spPr/>
        <p:txBody>
          <a:bodyPr/>
          <a:lstStyle/>
          <a:p>
            <a:fld id="{4F8CC90E-7D8D-4BA3-A3F0-545A8B5005D4}" type="slidenum">
              <a:rPr lang="en-GB" smtClean="0"/>
              <a:t>‹#›</a:t>
            </a:fld>
            <a:endParaRPr lang="en-GB"/>
          </a:p>
        </p:txBody>
      </p:sp>
    </p:spTree>
    <p:extLst>
      <p:ext uri="{BB962C8B-B14F-4D97-AF65-F5344CB8AC3E}">
        <p14:creationId xmlns:p14="http://schemas.microsoft.com/office/powerpoint/2010/main" val="246407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997EF-79DF-4AD8-B190-38F5C7AAB3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BE46CAD-CA2B-4CA0-8455-8F78730300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B57EAB3-7374-40DD-A022-4B8C6A43BA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2474C6-3D2B-4F8E-BA69-AE33B96DD9B9}"/>
              </a:ext>
            </a:extLst>
          </p:cNvPr>
          <p:cNvSpPr>
            <a:spLocks noGrp="1"/>
          </p:cNvSpPr>
          <p:nvPr>
            <p:ph type="dt" sz="half" idx="10"/>
          </p:nvPr>
        </p:nvSpPr>
        <p:spPr/>
        <p:txBody>
          <a:bodyPr/>
          <a:lstStyle/>
          <a:p>
            <a:fld id="{94202A56-51D1-4E72-A8FC-6C4A721A8C39}" type="datetimeFigureOut">
              <a:rPr lang="en-GB" smtClean="0"/>
              <a:t>03/11/2018</a:t>
            </a:fld>
            <a:endParaRPr lang="en-GB"/>
          </a:p>
        </p:txBody>
      </p:sp>
      <p:sp>
        <p:nvSpPr>
          <p:cNvPr id="6" name="Footer Placeholder 5">
            <a:extLst>
              <a:ext uri="{FF2B5EF4-FFF2-40B4-BE49-F238E27FC236}">
                <a16:creationId xmlns:a16="http://schemas.microsoft.com/office/drawing/2014/main" id="{F7E09CFE-C3EE-49E0-A1B1-C37E6EEE29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617472-6DBE-4082-B9AA-30184AE67547}"/>
              </a:ext>
            </a:extLst>
          </p:cNvPr>
          <p:cNvSpPr>
            <a:spLocks noGrp="1"/>
          </p:cNvSpPr>
          <p:nvPr>
            <p:ph type="sldNum" sz="quarter" idx="12"/>
          </p:nvPr>
        </p:nvSpPr>
        <p:spPr/>
        <p:txBody>
          <a:bodyPr/>
          <a:lstStyle/>
          <a:p>
            <a:fld id="{4F8CC90E-7D8D-4BA3-A3F0-545A8B5005D4}" type="slidenum">
              <a:rPr lang="en-GB" smtClean="0"/>
              <a:t>‹#›</a:t>
            </a:fld>
            <a:endParaRPr lang="en-GB"/>
          </a:p>
        </p:txBody>
      </p:sp>
    </p:spTree>
    <p:extLst>
      <p:ext uri="{BB962C8B-B14F-4D97-AF65-F5344CB8AC3E}">
        <p14:creationId xmlns:p14="http://schemas.microsoft.com/office/powerpoint/2010/main" val="1876597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3E1DA8-6668-4DD9-909A-9BF758ADFD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C50F94-6E3B-4B22-B2B2-48F5C57053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994F02-7608-40C4-A679-804B00E733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02A56-51D1-4E72-A8FC-6C4A721A8C39}" type="datetimeFigureOut">
              <a:rPr lang="en-GB" smtClean="0"/>
              <a:t>03/11/2018</a:t>
            </a:fld>
            <a:endParaRPr lang="en-GB"/>
          </a:p>
        </p:txBody>
      </p:sp>
      <p:sp>
        <p:nvSpPr>
          <p:cNvPr id="5" name="Footer Placeholder 4">
            <a:extLst>
              <a:ext uri="{FF2B5EF4-FFF2-40B4-BE49-F238E27FC236}">
                <a16:creationId xmlns:a16="http://schemas.microsoft.com/office/drawing/2014/main" id="{EDF95034-2DAF-4EC2-8956-13EF9F8662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7DC75DC-CF0A-4CAF-AC5F-36DE5EF8A4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CC90E-7D8D-4BA3-A3F0-545A8B5005D4}" type="slidenum">
              <a:rPr lang="en-GB" smtClean="0"/>
              <a:t>‹#›</a:t>
            </a:fld>
            <a:endParaRPr lang="en-GB"/>
          </a:p>
        </p:txBody>
      </p:sp>
    </p:spTree>
    <p:extLst>
      <p:ext uri="{BB962C8B-B14F-4D97-AF65-F5344CB8AC3E}">
        <p14:creationId xmlns:p14="http://schemas.microsoft.com/office/powerpoint/2010/main" val="2057216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73483-64B6-4DD7-A74C-36F058B00F97}"/>
              </a:ext>
            </a:extLst>
          </p:cNvPr>
          <p:cNvSpPr>
            <a:spLocks noGrp="1"/>
          </p:cNvSpPr>
          <p:nvPr>
            <p:ph type="ctrTitle"/>
          </p:nvPr>
        </p:nvSpPr>
        <p:spPr>
          <a:xfrm>
            <a:off x="1258957" y="154954"/>
            <a:ext cx="9144000" cy="997985"/>
          </a:xfrm>
        </p:spPr>
        <p:txBody>
          <a:bodyPr/>
          <a:lstStyle/>
          <a:p>
            <a:r>
              <a:rPr lang="en-GB" b="1" u="sng" dirty="0">
                <a:latin typeface="Print Bold" panose="02000000000000000000" pitchFamily="2" charset="0"/>
              </a:rPr>
              <a:t>What is a community?</a:t>
            </a:r>
          </a:p>
        </p:txBody>
      </p:sp>
      <p:pic>
        <p:nvPicPr>
          <p:cNvPr id="3" name="Picture 2">
            <a:extLst>
              <a:ext uri="{FF2B5EF4-FFF2-40B4-BE49-F238E27FC236}">
                <a16:creationId xmlns:a16="http://schemas.microsoft.com/office/drawing/2014/main" id="{0FF142C8-68EB-4CC5-8350-6BE90DAAB554}"/>
              </a:ext>
            </a:extLst>
          </p:cNvPr>
          <p:cNvPicPr>
            <a:picLocks noChangeAspect="1"/>
          </p:cNvPicPr>
          <p:nvPr/>
        </p:nvPicPr>
        <p:blipFill rotWithShape="1">
          <a:blip r:embed="rId2"/>
          <a:srcRect r="8839"/>
          <a:stretch/>
        </p:blipFill>
        <p:spPr>
          <a:xfrm>
            <a:off x="220214" y="1152939"/>
            <a:ext cx="11795820" cy="5340626"/>
          </a:xfrm>
          <a:prstGeom prst="rect">
            <a:avLst/>
          </a:prstGeom>
        </p:spPr>
      </p:pic>
      <p:sp>
        <p:nvSpPr>
          <p:cNvPr id="5" name="TextBox 4">
            <a:extLst>
              <a:ext uri="{FF2B5EF4-FFF2-40B4-BE49-F238E27FC236}">
                <a16:creationId xmlns:a16="http://schemas.microsoft.com/office/drawing/2014/main" id="{4118DEB7-7417-44E8-9D05-61A3031E71F9}"/>
              </a:ext>
            </a:extLst>
          </p:cNvPr>
          <p:cNvSpPr txBox="1"/>
          <p:nvPr/>
        </p:nvSpPr>
        <p:spPr>
          <a:xfrm>
            <a:off x="4404139" y="5166452"/>
            <a:ext cx="7284279" cy="1077218"/>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3200" dirty="0">
                <a:latin typeface="Print Clearly" panose="02000000000000000000" pitchFamily="2" charset="0"/>
              </a:rPr>
              <a:t>Starter – What do you think of when you hear the word community?</a:t>
            </a:r>
          </a:p>
        </p:txBody>
      </p:sp>
    </p:spTree>
    <p:extLst>
      <p:ext uri="{BB962C8B-B14F-4D97-AF65-F5344CB8AC3E}">
        <p14:creationId xmlns:p14="http://schemas.microsoft.com/office/powerpoint/2010/main" val="2154653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F124F7-2DDF-4DEE-84CE-076A05AC21DA}"/>
              </a:ext>
            </a:extLst>
          </p:cNvPr>
          <p:cNvSpPr>
            <a:spLocks noGrp="1"/>
          </p:cNvSpPr>
          <p:nvPr>
            <p:ph idx="1"/>
          </p:nvPr>
        </p:nvSpPr>
        <p:spPr>
          <a:xfrm>
            <a:off x="212035" y="288373"/>
            <a:ext cx="11555895" cy="1341644"/>
          </a:xfrm>
        </p:spPr>
        <p:txBody>
          <a:bodyPr>
            <a:normAutofit/>
          </a:bodyPr>
          <a:lstStyle/>
          <a:p>
            <a:pPr marL="0" indent="0" algn="ctr">
              <a:buNone/>
            </a:pPr>
            <a:r>
              <a:rPr lang="en-GB" sz="4000" dirty="0">
                <a:solidFill>
                  <a:srgbClr val="FF0000"/>
                </a:solidFill>
                <a:latin typeface="Print Bold" panose="02000000000000000000" pitchFamily="2" charset="0"/>
              </a:rPr>
              <a:t>A</a:t>
            </a:r>
            <a:r>
              <a:rPr lang="en-GB" sz="4000" dirty="0">
                <a:latin typeface="Print Bold" panose="02000000000000000000" pitchFamily="2" charset="0"/>
              </a:rPr>
              <a:t> and share group values who of people who in close common contact interests and are</a:t>
            </a:r>
          </a:p>
        </p:txBody>
      </p:sp>
      <p:sp>
        <p:nvSpPr>
          <p:cNvPr id="8" name="TextBox 7">
            <a:extLst>
              <a:ext uri="{FF2B5EF4-FFF2-40B4-BE49-F238E27FC236}">
                <a16:creationId xmlns:a16="http://schemas.microsoft.com/office/drawing/2014/main" id="{2D6B7BCF-0B9D-49F1-B49A-502FC414A807}"/>
              </a:ext>
            </a:extLst>
          </p:cNvPr>
          <p:cNvSpPr txBox="1"/>
          <p:nvPr/>
        </p:nvSpPr>
        <p:spPr>
          <a:xfrm>
            <a:off x="318051" y="5239170"/>
            <a:ext cx="11555895" cy="1323439"/>
          </a:xfrm>
          <a:prstGeom prst="rect">
            <a:avLst/>
          </a:prstGeom>
          <a:noFill/>
        </p:spPr>
        <p:txBody>
          <a:bodyPr wrap="square" rtlCol="0">
            <a:spAutoFit/>
          </a:bodyPr>
          <a:lstStyle/>
          <a:p>
            <a:pPr algn="ctr"/>
            <a:r>
              <a:rPr lang="en-GB" sz="4000" dirty="0">
                <a:latin typeface="Print Bold" panose="02000000000000000000" pitchFamily="2" charset="0"/>
              </a:rPr>
              <a:t>A </a:t>
            </a:r>
            <a:r>
              <a:rPr lang="en-GB" sz="4000" u="sng" dirty="0">
                <a:latin typeface="Print Bold" panose="02000000000000000000" pitchFamily="2" charset="0"/>
              </a:rPr>
              <a:t>group</a:t>
            </a:r>
            <a:r>
              <a:rPr lang="en-GB" sz="4000" dirty="0">
                <a:latin typeface="Print Bold" panose="02000000000000000000" pitchFamily="2" charset="0"/>
              </a:rPr>
              <a:t> of people who are in </a:t>
            </a:r>
            <a:r>
              <a:rPr lang="en-GB" sz="4000" u="sng" dirty="0">
                <a:latin typeface="Print Bold" panose="02000000000000000000" pitchFamily="2" charset="0"/>
              </a:rPr>
              <a:t>close contact </a:t>
            </a:r>
            <a:r>
              <a:rPr lang="en-GB" sz="4000" dirty="0">
                <a:latin typeface="Print Bold" panose="02000000000000000000" pitchFamily="2" charset="0"/>
              </a:rPr>
              <a:t>and who </a:t>
            </a:r>
            <a:r>
              <a:rPr lang="en-GB" sz="4000" u="sng" dirty="0">
                <a:latin typeface="Print Bold" panose="02000000000000000000" pitchFamily="2" charset="0"/>
              </a:rPr>
              <a:t>share</a:t>
            </a:r>
            <a:r>
              <a:rPr lang="en-GB" sz="4000" dirty="0">
                <a:latin typeface="Print Bold" panose="02000000000000000000" pitchFamily="2" charset="0"/>
              </a:rPr>
              <a:t> common interests and values. </a:t>
            </a:r>
          </a:p>
        </p:txBody>
      </p:sp>
      <p:pic>
        <p:nvPicPr>
          <p:cNvPr id="2" name="Picture 1">
            <a:extLst>
              <a:ext uri="{FF2B5EF4-FFF2-40B4-BE49-F238E27FC236}">
                <a16:creationId xmlns:a16="http://schemas.microsoft.com/office/drawing/2014/main" id="{C699458E-86F6-4026-9F01-12FEE37644B4}"/>
              </a:ext>
            </a:extLst>
          </p:cNvPr>
          <p:cNvPicPr>
            <a:picLocks noChangeAspect="1"/>
          </p:cNvPicPr>
          <p:nvPr/>
        </p:nvPicPr>
        <p:blipFill>
          <a:blip r:embed="rId3"/>
          <a:stretch>
            <a:fillRect/>
          </a:stretch>
        </p:blipFill>
        <p:spPr>
          <a:xfrm>
            <a:off x="3871912" y="1574811"/>
            <a:ext cx="4448175" cy="3333750"/>
          </a:xfrm>
          <a:prstGeom prst="rect">
            <a:avLst/>
          </a:prstGeom>
        </p:spPr>
      </p:pic>
    </p:spTree>
    <p:extLst>
      <p:ext uri="{BB962C8B-B14F-4D97-AF65-F5344CB8AC3E}">
        <p14:creationId xmlns:p14="http://schemas.microsoft.com/office/powerpoint/2010/main" val="78182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1EA75-3D39-426F-BA1C-BECD5A92915F}"/>
              </a:ext>
            </a:extLst>
          </p:cNvPr>
          <p:cNvSpPr>
            <a:spLocks noGrp="1"/>
          </p:cNvSpPr>
          <p:nvPr>
            <p:ph type="title"/>
          </p:nvPr>
        </p:nvSpPr>
        <p:spPr>
          <a:xfrm>
            <a:off x="838200" y="365126"/>
            <a:ext cx="10515600" cy="960092"/>
          </a:xfrm>
        </p:spPr>
        <p:txBody>
          <a:bodyPr>
            <a:normAutofit/>
          </a:bodyPr>
          <a:lstStyle/>
          <a:p>
            <a:pPr algn="ctr"/>
            <a:r>
              <a:rPr lang="en-GB" sz="4800" b="1" dirty="0">
                <a:latin typeface="Print Bold" panose="02000000000000000000" pitchFamily="2" charset="0"/>
              </a:rPr>
              <a:t>Belonging to a community</a:t>
            </a:r>
          </a:p>
        </p:txBody>
      </p:sp>
      <p:sp>
        <p:nvSpPr>
          <p:cNvPr id="3" name="Content Placeholder 2">
            <a:extLst>
              <a:ext uri="{FF2B5EF4-FFF2-40B4-BE49-F238E27FC236}">
                <a16:creationId xmlns:a16="http://schemas.microsoft.com/office/drawing/2014/main" id="{BCDAD261-90DD-4ABF-A1F1-7A8784ACA06C}"/>
              </a:ext>
            </a:extLst>
          </p:cNvPr>
          <p:cNvSpPr>
            <a:spLocks noGrp="1"/>
          </p:cNvSpPr>
          <p:nvPr>
            <p:ph idx="1"/>
          </p:nvPr>
        </p:nvSpPr>
        <p:spPr>
          <a:xfrm>
            <a:off x="410817" y="1484243"/>
            <a:ext cx="11555896" cy="4692720"/>
          </a:xfrm>
        </p:spPr>
        <p:txBody>
          <a:bodyPr>
            <a:normAutofit/>
          </a:bodyPr>
          <a:lstStyle/>
          <a:p>
            <a:pPr marL="0" indent="0">
              <a:buNone/>
            </a:pPr>
            <a:r>
              <a:rPr lang="en-GB" sz="3200" dirty="0">
                <a:latin typeface="Print Clearly" panose="02000000000000000000" pitchFamily="2" charset="0"/>
              </a:rPr>
              <a:t>Most people belong to many different communities. These communities will be linked to your identity. </a:t>
            </a:r>
          </a:p>
        </p:txBody>
      </p:sp>
      <p:sp>
        <p:nvSpPr>
          <p:cNvPr id="38" name="TextBox 37">
            <a:extLst>
              <a:ext uri="{FF2B5EF4-FFF2-40B4-BE49-F238E27FC236}">
                <a16:creationId xmlns:a16="http://schemas.microsoft.com/office/drawing/2014/main" id="{8B673CDD-BCC0-4141-924B-1095598C7518}"/>
              </a:ext>
            </a:extLst>
          </p:cNvPr>
          <p:cNvSpPr txBox="1"/>
          <p:nvPr/>
        </p:nvSpPr>
        <p:spPr>
          <a:xfrm>
            <a:off x="245144" y="5373757"/>
            <a:ext cx="11555895" cy="1077218"/>
          </a:xfrm>
          <a:prstGeom prst="rect">
            <a:avLst/>
          </a:prstGeom>
          <a:solidFill>
            <a:schemeClr val="bg2">
              <a:lumMod val="90000"/>
            </a:schemeClr>
          </a:solidFill>
        </p:spPr>
        <p:txBody>
          <a:bodyPr wrap="square" rtlCol="0">
            <a:spAutoFit/>
          </a:bodyPr>
          <a:lstStyle/>
          <a:p>
            <a:pPr algn="ctr"/>
            <a:r>
              <a:rPr lang="en-GB" sz="3200" dirty="0">
                <a:latin typeface="Print Clearly" panose="02000000000000000000" pitchFamily="2" charset="0"/>
              </a:rPr>
              <a:t>A </a:t>
            </a:r>
            <a:r>
              <a:rPr lang="en-GB" sz="3200" u="sng" dirty="0">
                <a:latin typeface="Print Clearly" panose="02000000000000000000" pitchFamily="2" charset="0"/>
              </a:rPr>
              <a:t>group</a:t>
            </a:r>
            <a:r>
              <a:rPr lang="en-GB" sz="3200" dirty="0">
                <a:latin typeface="Print Clearly" panose="02000000000000000000" pitchFamily="2" charset="0"/>
              </a:rPr>
              <a:t> of people who are in </a:t>
            </a:r>
            <a:r>
              <a:rPr lang="en-GB" sz="3200" u="sng" dirty="0">
                <a:latin typeface="Print Clearly" panose="02000000000000000000" pitchFamily="2" charset="0"/>
              </a:rPr>
              <a:t>close contact </a:t>
            </a:r>
            <a:r>
              <a:rPr lang="en-GB" sz="3200" dirty="0">
                <a:latin typeface="Print Clearly" panose="02000000000000000000" pitchFamily="2" charset="0"/>
              </a:rPr>
              <a:t>and who </a:t>
            </a:r>
            <a:r>
              <a:rPr lang="en-GB" sz="3200" u="sng" dirty="0">
                <a:latin typeface="Print Clearly" panose="02000000000000000000" pitchFamily="2" charset="0"/>
              </a:rPr>
              <a:t>share</a:t>
            </a:r>
            <a:r>
              <a:rPr lang="en-GB" sz="3200" dirty="0">
                <a:latin typeface="Print Clearly" panose="02000000000000000000" pitchFamily="2" charset="0"/>
              </a:rPr>
              <a:t> common interests and values. </a:t>
            </a:r>
          </a:p>
        </p:txBody>
      </p:sp>
      <p:pic>
        <p:nvPicPr>
          <p:cNvPr id="8" name="Picture 7">
            <a:extLst>
              <a:ext uri="{FF2B5EF4-FFF2-40B4-BE49-F238E27FC236}">
                <a16:creationId xmlns:a16="http://schemas.microsoft.com/office/drawing/2014/main" id="{07EABC0D-45D8-4426-BBF6-DFBBF92D2E62}"/>
              </a:ext>
            </a:extLst>
          </p:cNvPr>
          <p:cNvPicPr>
            <a:picLocks noChangeAspect="1"/>
          </p:cNvPicPr>
          <p:nvPr/>
        </p:nvPicPr>
        <p:blipFill rotWithShape="1">
          <a:blip r:embed="rId3"/>
          <a:srcRect r="9409"/>
          <a:stretch/>
        </p:blipFill>
        <p:spPr>
          <a:xfrm>
            <a:off x="0" y="2748758"/>
            <a:ext cx="2903437" cy="2136659"/>
          </a:xfrm>
          <a:prstGeom prst="rect">
            <a:avLst/>
          </a:prstGeom>
        </p:spPr>
      </p:pic>
      <p:pic>
        <p:nvPicPr>
          <p:cNvPr id="9" name="Picture 8">
            <a:extLst>
              <a:ext uri="{FF2B5EF4-FFF2-40B4-BE49-F238E27FC236}">
                <a16:creationId xmlns:a16="http://schemas.microsoft.com/office/drawing/2014/main" id="{996E0823-D85A-413C-B753-B678594434E9}"/>
              </a:ext>
            </a:extLst>
          </p:cNvPr>
          <p:cNvPicPr>
            <a:picLocks noChangeAspect="1"/>
          </p:cNvPicPr>
          <p:nvPr/>
        </p:nvPicPr>
        <p:blipFill rotWithShape="1">
          <a:blip r:embed="rId4"/>
          <a:srcRect l="9393" r="8537"/>
          <a:stretch/>
        </p:blipFill>
        <p:spPr>
          <a:xfrm>
            <a:off x="2986215" y="2772895"/>
            <a:ext cx="3036876" cy="2123146"/>
          </a:xfrm>
          <a:prstGeom prst="rect">
            <a:avLst/>
          </a:prstGeom>
        </p:spPr>
      </p:pic>
      <p:pic>
        <p:nvPicPr>
          <p:cNvPr id="10" name="Picture 9">
            <a:extLst>
              <a:ext uri="{FF2B5EF4-FFF2-40B4-BE49-F238E27FC236}">
                <a16:creationId xmlns:a16="http://schemas.microsoft.com/office/drawing/2014/main" id="{B19BB1F4-D8CF-44D6-95CC-D26D2186DE0B}"/>
              </a:ext>
            </a:extLst>
          </p:cNvPr>
          <p:cNvPicPr>
            <a:picLocks noChangeAspect="1"/>
          </p:cNvPicPr>
          <p:nvPr/>
        </p:nvPicPr>
        <p:blipFill rotWithShape="1">
          <a:blip r:embed="rId5"/>
          <a:srcRect r="10054"/>
          <a:stretch/>
        </p:blipFill>
        <p:spPr>
          <a:xfrm>
            <a:off x="6130370" y="2748758"/>
            <a:ext cx="2864532" cy="2123146"/>
          </a:xfrm>
          <a:prstGeom prst="rect">
            <a:avLst/>
          </a:prstGeom>
        </p:spPr>
      </p:pic>
      <p:pic>
        <p:nvPicPr>
          <p:cNvPr id="11" name="Picture 10">
            <a:extLst>
              <a:ext uri="{FF2B5EF4-FFF2-40B4-BE49-F238E27FC236}">
                <a16:creationId xmlns:a16="http://schemas.microsoft.com/office/drawing/2014/main" id="{0E3BD8FF-A023-4461-BB6B-9EA5AF55DF6B}"/>
              </a:ext>
            </a:extLst>
          </p:cNvPr>
          <p:cNvPicPr>
            <a:picLocks noChangeAspect="1"/>
          </p:cNvPicPr>
          <p:nvPr/>
        </p:nvPicPr>
        <p:blipFill rotWithShape="1">
          <a:blip r:embed="rId6"/>
          <a:srcRect r="10942"/>
          <a:stretch/>
        </p:blipFill>
        <p:spPr>
          <a:xfrm>
            <a:off x="9102181" y="2748758"/>
            <a:ext cx="3052349" cy="2123146"/>
          </a:xfrm>
          <a:prstGeom prst="rect">
            <a:avLst/>
          </a:prstGeom>
        </p:spPr>
      </p:pic>
    </p:spTree>
    <p:extLst>
      <p:ext uri="{BB962C8B-B14F-4D97-AF65-F5344CB8AC3E}">
        <p14:creationId xmlns:p14="http://schemas.microsoft.com/office/powerpoint/2010/main" val="109965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E1CE3-69A8-4227-8303-B06F9BE12976}"/>
              </a:ext>
            </a:extLst>
          </p:cNvPr>
          <p:cNvSpPr>
            <a:spLocks noGrp="1"/>
          </p:cNvSpPr>
          <p:nvPr>
            <p:ph type="title"/>
          </p:nvPr>
        </p:nvSpPr>
        <p:spPr>
          <a:xfrm>
            <a:off x="318052" y="153091"/>
            <a:ext cx="10515600" cy="787814"/>
          </a:xfrm>
        </p:spPr>
        <p:txBody>
          <a:bodyPr/>
          <a:lstStyle/>
          <a:p>
            <a:r>
              <a:rPr lang="en-GB" b="1" dirty="0">
                <a:latin typeface="Print Bold" panose="02000000000000000000" pitchFamily="2" charset="0"/>
              </a:rPr>
              <a:t>Neighbourhood</a:t>
            </a:r>
          </a:p>
        </p:txBody>
      </p:sp>
      <p:sp>
        <p:nvSpPr>
          <p:cNvPr id="3" name="Content Placeholder 2">
            <a:extLst>
              <a:ext uri="{FF2B5EF4-FFF2-40B4-BE49-F238E27FC236}">
                <a16:creationId xmlns:a16="http://schemas.microsoft.com/office/drawing/2014/main" id="{1C49AC57-1809-42B8-9070-A870C13332CC}"/>
              </a:ext>
            </a:extLst>
          </p:cNvPr>
          <p:cNvSpPr>
            <a:spLocks noGrp="1"/>
          </p:cNvSpPr>
          <p:nvPr>
            <p:ph idx="1"/>
          </p:nvPr>
        </p:nvSpPr>
        <p:spPr>
          <a:xfrm>
            <a:off x="318052" y="1351722"/>
            <a:ext cx="11741426" cy="5062330"/>
          </a:xfrm>
        </p:spPr>
        <p:txBody>
          <a:bodyPr>
            <a:normAutofit/>
          </a:bodyPr>
          <a:lstStyle/>
          <a:p>
            <a:pPr marL="0" indent="0">
              <a:buNone/>
            </a:pPr>
            <a:r>
              <a:rPr lang="en-GB" sz="3600" i="1" dirty="0">
                <a:latin typeface="Print Bold" panose="02000000000000000000" pitchFamily="2" charset="0"/>
              </a:rPr>
              <a:t>A local area within which people live as neighbours, sharing living space and interests. </a:t>
            </a:r>
          </a:p>
          <a:p>
            <a:pPr marL="0" indent="0">
              <a:buNone/>
            </a:pPr>
            <a:r>
              <a:rPr lang="en-GB" sz="3600" dirty="0">
                <a:latin typeface="Print Clearly" panose="02000000000000000000" pitchFamily="2" charset="0"/>
              </a:rPr>
              <a:t>In a city this can sometimes be difficult to identify</a:t>
            </a:r>
          </a:p>
          <a:p>
            <a:pPr marL="0" indent="0">
              <a:buNone/>
            </a:pPr>
            <a:r>
              <a:rPr lang="en-GB" sz="3600" dirty="0">
                <a:latin typeface="Print Clearly" panose="02000000000000000000" pitchFamily="2" charset="0"/>
              </a:rPr>
              <a:t>Is it the city as a whole? E.g. London</a:t>
            </a:r>
          </a:p>
          <a:p>
            <a:pPr marL="0" indent="0">
              <a:buNone/>
            </a:pPr>
            <a:r>
              <a:rPr lang="en-GB" sz="3600" dirty="0">
                <a:latin typeface="Print Clearly" panose="02000000000000000000" pitchFamily="2" charset="0"/>
              </a:rPr>
              <a:t>Is it a part of the city? E.g. East London</a:t>
            </a:r>
          </a:p>
          <a:p>
            <a:pPr marL="0" indent="0">
              <a:buNone/>
            </a:pPr>
            <a:r>
              <a:rPr lang="en-GB" sz="3600" dirty="0">
                <a:latin typeface="Print Clearly" panose="02000000000000000000" pitchFamily="2" charset="0"/>
              </a:rPr>
              <a:t>Is it a smaller area within a part of the city? E.g. Tower Hamlets</a:t>
            </a:r>
          </a:p>
          <a:p>
            <a:pPr marL="0" indent="0">
              <a:buNone/>
            </a:pPr>
            <a:r>
              <a:rPr lang="en-GB" sz="3600" dirty="0">
                <a:latin typeface="Print Clearly" panose="02000000000000000000" pitchFamily="2" charset="0"/>
              </a:rPr>
              <a:t>Is it a street or particular estate? </a:t>
            </a:r>
          </a:p>
        </p:txBody>
      </p:sp>
      <p:sp>
        <p:nvSpPr>
          <p:cNvPr id="4" name="Speech Bubble: Oval 3">
            <a:extLst>
              <a:ext uri="{FF2B5EF4-FFF2-40B4-BE49-F238E27FC236}">
                <a16:creationId xmlns:a16="http://schemas.microsoft.com/office/drawing/2014/main" id="{B2DA6D9F-8B5C-4D03-9D02-DF5E9A567AD9}"/>
              </a:ext>
            </a:extLst>
          </p:cNvPr>
          <p:cNvSpPr/>
          <p:nvPr/>
        </p:nvSpPr>
        <p:spPr>
          <a:xfrm>
            <a:off x="6321287" y="5102087"/>
            <a:ext cx="5552661" cy="1431235"/>
          </a:xfrm>
          <a:prstGeom prst="wedgeEllipseCallout">
            <a:avLst>
              <a:gd name="adj1" fmla="val 41357"/>
              <a:gd name="adj2" fmla="val 663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n w="0"/>
                <a:solidFill>
                  <a:schemeClr val="tx1"/>
                </a:solidFill>
                <a:effectLst>
                  <a:outerShdw blurRad="38100" dist="19050" dir="2700000" algn="tl" rotWithShape="0">
                    <a:schemeClr val="dk1">
                      <a:alpha val="40000"/>
                    </a:schemeClr>
                  </a:outerShdw>
                </a:effectLst>
                <a:latin typeface="Print Clearly" panose="02000000000000000000" pitchFamily="2" charset="0"/>
              </a:rPr>
              <a:t>What’s your neighbourhood</a:t>
            </a:r>
            <a:r>
              <a:rPr lang="en-GB" sz="3600" dirty="0">
                <a:solidFill>
                  <a:schemeClr val="tx1"/>
                </a:solidFill>
                <a:latin typeface="Print Clearly" panose="02000000000000000000" pitchFamily="2" charset="0"/>
              </a:rPr>
              <a:t>?</a:t>
            </a:r>
          </a:p>
        </p:txBody>
      </p:sp>
    </p:spTree>
    <p:extLst>
      <p:ext uri="{BB962C8B-B14F-4D97-AF65-F5344CB8AC3E}">
        <p14:creationId xmlns:p14="http://schemas.microsoft.com/office/powerpoint/2010/main" val="340307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B2DA6D9F-8B5C-4D03-9D02-DF5E9A567AD9}"/>
              </a:ext>
            </a:extLst>
          </p:cNvPr>
          <p:cNvSpPr/>
          <p:nvPr/>
        </p:nvSpPr>
        <p:spPr>
          <a:xfrm>
            <a:off x="304800" y="463827"/>
            <a:ext cx="5618922" cy="1987825"/>
          </a:xfrm>
          <a:prstGeom prst="wedgeEllipseCallout">
            <a:avLst>
              <a:gd name="adj1" fmla="val 41357"/>
              <a:gd name="adj2" fmla="val 663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n w="0"/>
                <a:solidFill>
                  <a:schemeClr val="tx1"/>
                </a:solidFill>
                <a:effectLst>
                  <a:outerShdw blurRad="38100" dist="19050" dir="2700000" algn="tl" rotWithShape="0">
                    <a:schemeClr val="dk1">
                      <a:alpha val="40000"/>
                    </a:schemeClr>
                  </a:outerShdw>
                </a:effectLst>
                <a:latin typeface="Print Bold" panose="02000000000000000000" pitchFamily="2" charset="0"/>
              </a:rPr>
              <a:t>What’s your neighbourhood</a:t>
            </a:r>
            <a:r>
              <a:rPr lang="en-GB" sz="3600" dirty="0">
                <a:solidFill>
                  <a:schemeClr val="tx1"/>
                </a:solidFill>
                <a:latin typeface="Print Bold" panose="02000000000000000000" pitchFamily="2" charset="0"/>
              </a:rPr>
              <a:t>?</a:t>
            </a:r>
          </a:p>
        </p:txBody>
      </p:sp>
      <p:sp>
        <p:nvSpPr>
          <p:cNvPr id="7" name="TextBox 6">
            <a:extLst>
              <a:ext uri="{FF2B5EF4-FFF2-40B4-BE49-F238E27FC236}">
                <a16:creationId xmlns:a16="http://schemas.microsoft.com/office/drawing/2014/main" id="{BAE5B49E-4D42-4537-8D26-B5E186494AD2}"/>
              </a:ext>
            </a:extLst>
          </p:cNvPr>
          <p:cNvSpPr txBox="1"/>
          <p:nvPr/>
        </p:nvSpPr>
        <p:spPr>
          <a:xfrm>
            <a:off x="119270" y="3140765"/>
            <a:ext cx="11343860" cy="2554545"/>
          </a:xfrm>
          <a:prstGeom prst="rect">
            <a:avLst/>
          </a:prstGeom>
          <a:noFill/>
        </p:spPr>
        <p:txBody>
          <a:bodyPr wrap="square" rtlCol="0">
            <a:spAutoFit/>
          </a:bodyPr>
          <a:lstStyle/>
          <a:p>
            <a:r>
              <a:rPr lang="en-GB" sz="3200" dirty="0">
                <a:latin typeface="Print Clearly" panose="02000000000000000000" pitchFamily="2" charset="0"/>
              </a:rPr>
              <a:t>Does your neighbourhood have a positive community feel?</a:t>
            </a:r>
          </a:p>
          <a:p>
            <a:r>
              <a:rPr lang="en-GB" sz="3200" dirty="0">
                <a:latin typeface="Print Clearly" panose="02000000000000000000" pitchFamily="2" charset="0"/>
              </a:rPr>
              <a:t>Is it safe and clean?</a:t>
            </a:r>
          </a:p>
          <a:p>
            <a:r>
              <a:rPr lang="en-GB" sz="3200" dirty="0">
                <a:latin typeface="Print Clearly" panose="02000000000000000000" pitchFamily="2" charset="0"/>
              </a:rPr>
              <a:t>Are there things to do?</a:t>
            </a:r>
          </a:p>
          <a:p>
            <a:r>
              <a:rPr lang="en-GB" sz="3200" dirty="0">
                <a:latin typeface="Print Clearly" panose="02000000000000000000" pitchFamily="2" charset="0"/>
              </a:rPr>
              <a:t>Are the people friendly?</a:t>
            </a:r>
          </a:p>
          <a:p>
            <a:r>
              <a:rPr lang="en-GB" sz="3200" dirty="0">
                <a:latin typeface="Print Clearly" panose="02000000000000000000" pitchFamily="2" charset="0"/>
              </a:rPr>
              <a:t>Are there shops and other facilities?</a:t>
            </a:r>
          </a:p>
        </p:txBody>
      </p:sp>
      <p:sp>
        <p:nvSpPr>
          <p:cNvPr id="8" name="TextBox 7">
            <a:extLst>
              <a:ext uri="{FF2B5EF4-FFF2-40B4-BE49-F238E27FC236}">
                <a16:creationId xmlns:a16="http://schemas.microsoft.com/office/drawing/2014/main" id="{C576D696-7C54-4C84-867D-9A8B67F04B73}"/>
              </a:ext>
            </a:extLst>
          </p:cNvPr>
          <p:cNvSpPr txBox="1"/>
          <p:nvPr/>
        </p:nvSpPr>
        <p:spPr>
          <a:xfrm>
            <a:off x="7076661" y="4572000"/>
            <a:ext cx="4996069" cy="1607898"/>
          </a:xfrm>
          <a:prstGeom prst="rect">
            <a:avLst/>
          </a:prstGeom>
          <a:solidFill>
            <a:schemeClr val="bg2"/>
          </a:solidFill>
          <a:ln>
            <a:solidFill>
              <a:schemeClr val="tx1"/>
            </a:solidFill>
          </a:ln>
        </p:spPr>
        <p:txBody>
          <a:bodyPr wrap="square" rtlCol="0">
            <a:spAutoFit/>
          </a:bodyPr>
          <a:lstStyle/>
          <a:p>
            <a:pPr algn="ctr"/>
            <a:r>
              <a:rPr lang="en-GB" sz="3200" dirty="0">
                <a:latin typeface="Print Bold" panose="02000000000000000000" pitchFamily="2" charset="0"/>
              </a:rPr>
              <a:t>Is your neighbourhood community important to you? Why?</a:t>
            </a:r>
          </a:p>
        </p:txBody>
      </p:sp>
      <p:pic>
        <p:nvPicPr>
          <p:cNvPr id="2" name="Picture 1">
            <a:extLst>
              <a:ext uri="{FF2B5EF4-FFF2-40B4-BE49-F238E27FC236}">
                <a16:creationId xmlns:a16="http://schemas.microsoft.com/office/drawing/2014/main" id="{2DE7FE99-9C7E-4A75-AA9E-8F05375E846B}"/>
              </a:ext>
            </a:extLst>
          </p:cNvPr>
          <p:cNvPicPr>
            <a:picLocks noChangeAspect="1"/>
          </p:cNvPicPr>
          <p:nvPr/>
        </p:nvPicPr>
        <p:blipFill>
          <a:blip r:embed="rId3"/>
          <a:stretch>
            <a:fillRect/>
          </a:stretch>
        </p:blipFill>
        <p:spPr>
          <a:xfrm>
            <a:off x="8318223" y="148396"/>
            <a:ext cx="3754507" cy="2507781"/>
          </a:xfrm>
          <a:prstGeom prst="rect">
            <a:avLst/>
          </a:prstGeom>
        </p:spPr>
      </p:pic>
    </p:spTree>
    <p:extLst>
      <p:ext uri="{BB962C8B-B14F-4D97-AF65-F5344CB8AC3E}">
        <p14:creationId xmlns:p14="http://schemas.microsoft.com/office/powerpoint/2010/main" val="270036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2A1275-6CD7-4F82-8398-04E2CA9CF4CA}"/>
              </a:ext>
            </a:extLst>
          </p:cNvPr>
          <p:cNvSpPr>
            <a:spLocks noGrp="1"/>
          </p:cNvSpPr>
          <p:nvPr>
            <p:ph idx="1"/>
          </p:nvPr>
        </p:nvSpPr>
        <p:spPr>
          <a:xfrm>
            <a:off x="352839" y="328128"/>
            <a:ext cx="11486322" cy="6244950"/>
          </a:xfrm>
        </p:spPr>
        <p:txBody>
          <a:bodyPr>
            <a:normAutofit/>
          </a:bodyPr>
          <a:lstStyle/>
          <a:p>
            <a:pPr marL="0" indent="0" algn="ctr">
              <a:buNone/>
            </a:pPr>
            <a:r>
              <a:rPr lang="en-GB" sz="4400" b="1" dirty="0">
                <a:latin typeface="Print Bold" panose="02000000000000000000" pitchFamily="2" charset="0"/>
              </a:rPr>
              <a:t>Communities can overlap and change</a:t>
            </a:r>
          </a:p>
          <a:p>
            <a:pPr marL="0" indent="0">
              <a:buNone/>
            </a:pPr>
            <a:endParaRPr lang="en-GB" sz="3600" dirty="0">
              <a:latin typeface="Print Bold" panose="02000000000000000000" pitchFamily="2" charset="0"/>
            </a:endParaRPr>
          </a:p>
          <a:p>
            <a:pPr marL="0" indent="0">
              <a:buNone/>
            </a:pPr>
            <a:endParaRPr lang="en-GB" sz="3600" dirty="0">
              <a:latin typeface="Print Bold" panose="02000000000000000000" pitchFamily="2" charset="0"/>
            </a:endParaRPr>
          </a:p>
          <a:p>
            <a:pPr marL="0" indent="0">
              <a:buNone/>
            </a:pPr>
            <a:endParaRPr lang="en-GB" sz="3600" dirty="0">
              <a:latin typeface="Print Bold" panose="02000000000000000000" pitchFamily="2" charset="0"/>
            </a:endParaRPr>
          </a:p>
          <a:p>
            <a:pPr>
              <a:buFont typeface="Courier New" panose="02070309020205020404" pitchFamily="49" charset="0"/>
              <a:buChar char="o"/>
            </a:pPr>
            <a:r>
              <a:rPr lang="en-GB" sz="3600" dirty="0">
                <a:latin typeface="Century Gothic" panose="020B0502020202020204" pitchFamily="34" charset="0"/>
              </a:rPr>
              <a:t> </a:t>
            </a:r>
            <a:r>
              <a:rPr lang="en-GB" sz="3600" dirty="0">
                <a:latin typeface="Print Clearly" panose="02000000000000000000" pitchFamily="2" charset="0"/>
              </a:rPr>
              <a:t>What communities do you belong to?</a:t>
            </a:r>
          </a:p>
          <a:p>
            <a:pPr marL="0" indent="0">
              <a:buNone/>
            </a:pPr>
            <a:endParaRPr lang="en-GB" sz="3600" dirty="0">
              <a:latin typeface="Print Clearly" panose="02000000000000000000" pitchFamily="2" charset="0"/>
            </a:endParaRPr>
          </a:p>
          <a:p>
            <a:pPr>
              <a:buFont typeface="Courier New" panose="02070309020205020404" pitchFamily="49" charset="0"/>
              <a:buChar char="o"/>
            </a:pPr>
            <a:r>
              <a:rPr lang="en-GB" sz="3600" dirty="0">
                <a:latin typeface="Print Clearly" panose="02000000000000000000" pitchFamily="2" charset="0"/>
              </a:rPr>
              <a:t> What do you gain from these communities?</a:t>
            </a:r>
          </a:p>
          <a:p>
            <a:pPr marL="0" indent="0">
              <a:buNone/>
            </a:pPr>
            <a:endParaRPr lang="en-GB" sz="3600" dirty="0">
              <a:latin typeface="Print Clearly" panose="02000000000000000000" pitchFamily="2" charset="0"/>
            </a:endParaRPr>
          </a:p>
          <a:p>
            <a:pPr>
              <a:buFont typeface="Courier New" panose="02070309020205020404" pitchFamily="49" charset="0"/>
              <a:buChar char="o"/>
            </a:pPr>
            <a:r>
              <a:rPr lang="en-GB" sz="3600" dirty="0">
                <a:latin typeface="Print Clearly" panose="02000000000000000000" pitchFamily="2" charset="0"/>
              </a:rPr>
              <a:t> </a:t>
            </a:r>
            <a:r>
              <a:rPr lang="en-GB" sz="3600" b="1" dirty="0">
                <a:solidFill>
                  <a:srgbClr val="7030A0"/>
                </a:solidFill>
                <a:latin typeface="Print Clearly" panose="02000000000000000000" pitchFamily="2" charset="0"/>
              </a:rPr>
              <a:t>Challenge</a:t>
            </a:r>
            <a:r>
              <a:rPr lang="en-GB" sz="3600" dirty="0">
                <a:latin typeface="Print Clearly" panose="02000000000000000000" pitchFamily="2" charset="0"/>
              </a:rPr>
              <a:t> - How might your communities change over time?</a:t>
            </a:r>
          </a:p>
        </p:txBody>
      </p:sp>
      <p:pic>
        <p:nvPicPr>
          <p:cNvPr id="4" name="Picture 3">
            <a:extLst>
              <a:ext uri="{FF2B5EF4-FFF2-40B4-BE49-F238E27FC236}">
                <a16:creationId xmlns:a16="http://schemas.microsoft.com/office/drawing/2014/main" id="{851B2120-331D-4CAC-96CB-CEE5ACAC4E53}"/>
              </a:ext>
            </a:extLst>
          </p:cNvPr>
          <p:cNvPicPr>
            <a:picLocks noChangeAspect="1"/>
          </p:cNvPicPr>
          <p:nvPr/>
        </p:nvPicPr>
        <p:blipFill>
          <a:blip r:embed="rId3"/>
          <a:stretch>
            <a:fillRect/>
          </a:stretch>
        </p:blipFill>
        <p:spPr>
          <a:xfrm>
            <a:off x="8285871" y="1206304"/>
            <a:ext cx="3384478" cy="2350332"/>
          </a:xfrm>
          <a:prstGeom prst="rect">
            <a:avLst/>
          </a:prstGeom>
        </p:spPr>
      </p:pic>
    </p:spTree>
    <p:extLst>
      <p:ext uri="{BB962C8B-B14F-4D97-AF65-F5344CB8AC3E}">
        <p14:creationId xmlns:p14="http://schemas.microsoft.com/office/powerpoint/2010/main" val="2476037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420</Words>
  <Application>Microsoft Office PowerPoint</Application>
  <PresentationFormat>Widescreen</PresentationFormat>
  <Paragraphs>41</Paragraphs>
  <Slides>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Calibri Light</vt:lpstr>
      <vt:lpstr>Century Gothic</vt:lpstr>
      <vt:lpstr>Courier New</vt:lpstr>
      <vt:lpstr>Print Bold</vt:lpstr>
      <vt:lpstr>Print Clearly</vt:lpstr>
      <vt:lpstr>Office Theme</vt:lpstr>
      <vt:lpstr>What is a community?</vt:lpstr>
      <vt:lpstr>PowerPoint Presentation</vt:lpstr>
      <vt:lpstr>Belonging to a community</vt:lpstr>
      <vt:lpstr>Neighbourhood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community?</dc:title>
  <dc:creator>Kelly Allchin</dc:creator>
  <cp:lastModifiedBy>Kelly Allchin</cp:lastModifiedBy>
  <cp:revision>11</cp:revision>
  <dcterms:created xsi:type="dcterms:W3CDTF">2018-08-13T19:22:31Z</dcterms:created>
  <dcterms:modified xsi:type="dcterms:W3CDTF">2018-11-03T14:58:53Z</dcterms:modified>
</cp:coreProperties>
</file>